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10.png>
</file>

<file path=ppt/media/image11.jpg>
</file>

<file path=ppt/media/image12.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3445599442c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3445599442c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445599442c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3445599442c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445599442c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445599442c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445599442c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445599442c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3445599442c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3445599442c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445599442c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445599442c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445599442c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445599442c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3445599442c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3445599442c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3445599442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3445599442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 name="Shape 60"/>
        <p:cNvGrpSpPr/>
        <p:nvPr/>
      </p:nvGrpSpPr>
      <p:grpSpPr>
        <a:xfrm>
          <a:off x="0" y="0"/>
          <a:ext cx="0" cy="0"/>
          <a:chOff x="0" y="0"/>
          <a:chExt cx="0" cy="0"/>
        </a:xfrm>
      </p:grpSpPr>
      <p:sp>
        <p:nvSpPr>
          <p:cNvPr id="61" name="Google Shape;61;g3445599442c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 name="Google Shape;62;g3445599442c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3445599442c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3445599442c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3445599442c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3445599442c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445599442c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445599442c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3445599442c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3445599442c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 name="Shape 87"/>
        <p:cNvGrpSpPr/>
        <p:nvPr/>
      </p:nvGrpSpPr>
      <p:grpSpPr>
        <a:xfrm>
          <a:off x="0" y="0"/>
          <a:ext cx="0" cy="0"/>
          <a:chOff x="0" y="0"/>
          <a:chExt cx="0" cy="0"/>
        </a:xfrm>
      </p:grpSpPr>
      <p:sp>
        <p:nvSpPr>
          <p:cNvPr id="88" name="Google Shape;88;g3445599442c_0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 name="Google Shape;89;g3445599442c_0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445599442c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445599442c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hyperlink" Target="http://www.youtube.com/watch?v=Gqs_-LJRXaE" TargetMode="External"/><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hyperlink" Target="http://www.youtube.com/watch?v=CtRJHS7ynyI" TargetMode="External"/><Relationship Id="rId4"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10.png"/><Relationship Id="rId4" Type="http://schemas.openxmlformats.org/officeDocument/2006/relationships/image" Target="../media/image6.png"/><Relationship Id="rId5"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hyperlink" Target="http://www.youtube.com/watch?v=Es2UCwdfzLk" TargetMode="External"/><Relationship Id="rId4" Type="http://schemas.openxmlformats.org/officeDocument/2006/relationships/image" Target="../media/image11.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title="David Hockney:    El conocimiento secreto">
            <a:hlinkClick r:id="rId3"/>
          </p:cNvPr>
          <p:cNvPicPr preferRelativeResize="0"/>
          <p:nvPr/>
        </p:nvPicPr>
        <p:blipFill>
          <a:blip r:embed="rId4">
            <a:alphaModFix/>
          </a:blip>
          <a:stretch>
            <a:fillRect/>
          </a:stretch>
        </p:blipFill>
        <p:spPr>
          <a:xfrm>
            <a:off x="0" y="0"/>
            <a:ext cx="9144000"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4"/>
                                        </p:tgtEl>
                                        <p:attrNameLst>
                                          <p:attrName>style.visibility</p:attrName>
                                        </p:attrNameLst>
                                      </p:cBhvr>
                                      <p:to>
                                        <p:strVal val="visible"/>
                                      </p:to>
                                    </p:set>
                                    <p:animEffect filter="fade" transition="in">
                                      <p:cBhvr>
                                        <p:cTn dur="1000"/>
                                        <p:tgtEl>
                                          <p:spTgt spid="5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22"/>
          <p:cNvPicPr preferRelativeResize="0"/>
          <p:nvPr/>
        </p:nvPicPr>
        <p:blipFill>
          <a:blip r:embed="rId3">
            <a:alphaModFix/>
          </a:blip>
          <a:stretch>
            <a:fillRect/>
          </a:stretch>
        </p:blipFill>
        <p:spPr>
          <a:xfrm>
            <a:off x="355725" y="152400"/>
            <a:ext cx="3847872" cy="4838699"/>
          </a:xfrm>
          <a:prstGeom prst="rect">
            <a:avLst/>
          </a:prstGeom>
          <a:noFill/>
          <a:ln>
            <a:noFill/>
          </a:ln>
        </p:spPr>
      </p:pic>
      <p:sp>
        <p:nvSpPr>
          <p:cNvPr id="103" name="Google Shape;103;p22"/>
          <p:cNvSpPr txBox="1"/>
          <p:nvPr/>
        </p:nvSpPr>
        <p:spPr>
          <a:xfrm>
            <a:off x="4509525" y="4339600"/>
            <a:ext cx="3000000" cy="708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t>Avenue des Gobelins (1927)</a:t>
            </a:r>
            <a:endParaRPr sz="1200"/>
          </a:p>
          <a:p>
            <a:pPr indent="0" lvl="0" marL="0" rtl="0" algn="l">
              <a:spcBef>
                <a:spcPts val="0"/>
              </a:spcBef>
              <a:spcAft>
                <a:spcPts val="0"/>
              </a:spcAft>
              <a:buNone/>
            </a:pPr>
            <a:br>
              <a:rPr lang="es" sz="1200"/>
            </a:br>
            <a:r>
              <a:rPr lang="es" sz="1000"/>
              <a:t>Eugène Atget</a:t>
            </a:r>
            <a:endParaRPr sz="10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23"/>
          <p:cNvPicPr preferRelativeResize="0"/>
          <p:nvPr/>
        </p:nvPicPr>
        <p:blipFill>
          <a:blip r:embed="rId3">
            <a:alphaModFix/>
          </a:blip>
          <a:stretch>
            <a:fillRect/>
          </a:stretch>
        </p:blipFill>
        <p:spPr>
          <a:xfrm>
            <a:off x="355725" y="152400"/>
            <a:ext cx="3914014" cy="4838700"/>
          </a:xfrm>
          <a:prstGeom prst="rect">
            <a:avLst/>
          </a:prstGeom>
          <a:noFill/>
          <a:ln>
            <a:noFill/>
          </a:ln>
        </p:spPr>
      </p:pic>
      <p:sp>
        <p:nvSpPr>
          <p:cNvPr id="109" name="Google Shape;109;p23"/>
          <p:cNvSpPr txBox="1"/>
          <p:nvPr/>
        </p:nvSpPr>
        <p:spPr>
          <a:xfrm>
            <a:off x="4677000" y="4252200"/>
            <a:ext cx="30000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sz="1200"/>
              <a:t>Au Tambour, 1908</a:t>
            </a:r>
            <a:endParaRPr sz="1200"/>
          </a:p>
          <a:p>
            <a:pPr indent="0" lvl="0" marL="0" rtl="0" algn="l">
              <a:spcBef>
                <a:spcPts val="0"/>
              </a:spcBef>
              <a:spcAft>
                <a:spcPts val="0"/>
              </a:spcAft>
              <a:buNone/>
            </a:pPr>
            <a:r>
              <a:t/>
            </a:r>
            <a:endParaRPr/>
          </a:p>
          <a:p>
            <a:pPr indent="0" lvl="0" marL="0" rtl="0" algn="l">
              <a:spcBef>
                <a:spcPts val="0"/>
              </a:spcBef>
              <a:spcAft>
                <a:spcPts val="0"/>
              </a:spcAft>
              <a:buNone/>
            </a:pPr>
            <a:r>
              <a:rPr lang="es" sz="1000"/>
              <a:t>Eugène Atget</a:t>
            </a:r>
            <a:endParaRPr sz="10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4"/>
          <p:cNvSpPr txBox="1"/>
          <p:nvPr/>
        </p:nvSpPr>
        <p:spPr>
          <a:xfrm>
            <a:off x="373200" y="2048400"/>
            <a:ext cx="8277300" cy="1391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s"/>
              <a:t>Walter </a:t>
            </a:r>
            <a:r>
              <a:rPr lang="es"/>
              <a:t>Benjamin argumentaba que </a:t>
            </a:r>
            <a:r>
              <a:rPr b="1" lang="es"/>
              <a:t>la fotografía</a:t>
            </a:r>
            <a:r>
              <a:rPr lang="es"/>
              <a:t>, a través de su capacidad para capturar detalles invisibles a simple vista y para detener el tiempo, revela un "</a:t>
            </a:r>
            <a:r>
              <a:rPr b="1" lang="es"/>
              <a:t>inconsciente óptico</a:t>
            </a:r>
            <a:r>
              <a:rPr lang="es"/>
              <a:t>" de la realidad social. Este inconsciente se compone de aquellos detalles, texturas, y relaciones espaciales que normalmente escapan a nuestra percepción consciente, pero que pueden ser revelados y analizados a través de la fotografía.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descr="First part of Marey films.  &#10;Mostly scenes of sports, photograph on exteriors." id="119" name="Google Shape;119;p25" title="MAREY films (I) sports">
            <a:hlinkClick r:id="rId3"/>
          </p:cNvPr>
          <p:cNvPicPr preferRelativeResize="0"/>
          <p:nvPr/>
        </p:nvPicPr>
        <p:blipFill>
          <a:blip r:embed="rId4">
            <a:alphaModFix/>
          </a:blip>
          <a:stretch>
            <a:fillRect/>
          </a:stretch>
        </p:blipFill>
        <p:spPr>
          <a:xfrm>
            <a:off x="0" y="0"/>
            <a:ext cx="9143997" cy="51435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9"/>
                                        </p:tgtEl>
                                        <p:attrNameLst>
                                          <p:attrName>style.visibility</p:attrName>
                                        </p:attrNameLst>
                                      </p:cBhvr>
                                      <p:to>
                                        <p:strVal val="visible"/>
                                      </p:to>
                                    </p:set>
                                    <p:animEffect filter="fade" transition="in">
                                      <p:cBhvr>
                                        <p:cTn dur="1000"/>
                                        <p:tgtEl>
                                          <p:spTgt spid="1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6"/>
          <p:cNvSpPr txBox="1"/>
          <p:nvPr/>
        </p:nvSpPr>
        <p:spPr>
          <a:xfrm>
            <a:off x="433200" y="324450"/>
            <a:ext cx="8277600" cy="4494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s">
                <a:solidFill>
                  <a:schemeClr val="dk1"/>
                </a:solidFill>
              </a:rPr>
              <a:t>Cronofotografía</a:t>
            </a:r>
            <a:r>
              <a:rPr lang="es">
                <a:solidFill>
                  <a:schemeClr val="dk1"/>
                </a:solidFill>
              </a:rPr>
              <a:t> / </a:t>
            </a:r>
            <a:r>
              <a:rPr lang="es">
                <a:solidFill>
                  <a:schemeClr val="dk1"/>
                </a:solidFill>
              </a:rPr>
              <a:t>Captura Secuencial: </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Étienne-Jules Marey (1830-1904): Marey desarrolló técnicas para capturar múltiples imágenes de un movimiento en una sola placa fotográfica, descomponiendo el tiempo en una serie de instantes.</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Sus estudios del vuelo, el galope y otros movimientos revelaron detalles biomecánicos que eran imposibles de observar a simple vista.</a:t>
            </a:r>
            <a:endParaRPr/>
          </a:p>
          <a:p>
            <a:pPr indent="0" lvl="0" marL="0" rtl="0" algn="l">
              <a:spcBef>
                <a:spcPts val="0"/>
              </a:spcBef>
              <a:spcAft>
                <a:spcPts val="0"/>
              </a:spcAft>
              <a:buNone/>
            </a:pPr>
            <a:r>
              <a:t/>
            </a:r>
            <a:endParaRPr/>
          </a:p>
          <a:p>
            <a:pPr indent="0" lvl="0" marL="0" rtl="0" algn="l">
              <a:spcBef>
                <a:spcPts val="0"/>
              </a:spcBef>
              <a:spcAft>
                <a:spcPts val="0"/>
              </a:spcAft>
              <a:buNone/>
            </a:pPr>
            <a:r>
              <a:rPr b="1" lang="es"/>
              <a:t>Relación con el Inconsciente Óptico:</a:t>
            </a:r>
            <a:r>
              <a:rPr lang="es"/>
              <a:t> </a:t>
            </a:r>
            <a:r>
              <a:rPr i="1" lang="es"/>
              <a:t>la cronofotografía "hace visible lo invisible" al descomponer el movimiento en sus fases constitutivas, revelando la mecánica oculta del cuerpo y del mundo que nos rodea. Captura la información que el ojo humano no registra en su totalidad o registra de manera fragmentada.</a:t>
            </a:r>
            <a:endParaRPr i="1"/>
          </a:p>
          <a:p>
            <a:pPr indent="0" lvl="0" marL="0" rtl="0" algn="l">
              <a:spcBef>
                <a:spcPts val="0"/>
              </a:spcBef>
              <a:spcAft>
                <a:spcPts val="0"/>
              </a:spcAft>
              <a:buNone/>
            </a:pPr>
            <a:r>
              <a:t/>
            </a:r>
            <a:endParaRPr/>
          </a:p>
          <a:p>
            <a:pPr indent="0" lvl="0" marL="0" rtl="0" algn="l">
              <a:spcBef>
                <a:spcPts val="0"/>
              </a:spcBef>
              <a:spcAft>
                <a:spcPts val="0"/>
              </a:spcAft>
              <a:buNone/>
            </a:pPr>
            <a:r>
              <a:rPr b="1" lang="es"/>
              <a:t>Precursora del Análisis de Movimiento Digital</a:t>
            </a:r>
            <a:r>
              <a:rPr lang="es"/>
              <a:t>: La cronofotografía sentó las bases para técnicas modernas de análisis de movimiento, como el seguimiento de objetos, la captura de movimiento (motion capture) y la visión artificial.</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Transformación del Movimiento en Datos: Al separar el movimiento en fotogramas discretos, Marey anticipó la conversión del movimiento en datos numéricos que hoy en día manipulamos en el procesamiento digital de imágenes.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 name="Shape 128"/>
        <p:cNvGrpSpPr/>
        <p:nvPr/>
      </p:nvGrpSpPr>
      <p:grpSpPr>
        <a:xfrm>
          <a:off x="0" y="0"/>
          <a:ext cx="0" cy="0"/>
          <a:chOff x="0" y="0"/>
          <a:chExt cx="0" cy="0"/>
        </a:xfrm>
      </p:grpSpPr>
      <p:pic>
        <p:nvPicPr>
          <p:cNvPr id="129" name="Google Shape;129;p27"/>
          <p:cNvPicPr preferRelativeResize="0"/>
          <p:nvPr/>
        </p:nvPicPr>
        <p:blipFill>
          <a:blip r:embed="rId3">
            <a:alphaModFix/>
          </a:blip>
          <a:stretch>
            <a:fillRect/>
          </a:stretch>
        </p:blipFill>
        <p:spPr>
          <a:xfrm>
            <a:off x="116300" y="1577688"/>
            <a:ext cx="2829491" cy="1988122"/>
          </a:xfrm>
          <a:prstGeom prst="rect">
            <a:avLst/>
          </a:prstGeom>
          <a:noFill/>
          <a:ln>
            <a:noFill/>
          </a:ln>
        </p:spPr>
      </p:pic>
      <p:pic>
        <p:nvPicPr>
          <p:cNvPr id="130" name="Google Shape;130;p27"/>
          <p:cNvPicPr preferRelativeResize="0"/>
          <p:nvPr/>
        </p:nvPicPr>
        <p:blipFill rotWithShape="1">
          <a:blip r:embed="rId4">
            <a:alphaModFix/>
          </a:blip>
          <a:srcRect b="0" l="0" r="0" t="8725"/>
          <a:stretch/>
        </p:blipFill>
        <p:spPr>
          <a:xfrm>
            <a:off x="3015656" y="1577688"/>
            <a:ext cx="2904238" cy="1988124"/>
          </a:xfrm>
          <a:prstGeom prst="rect">
            <a:avLst/>
          </a:prstGeom>
          <a:noFill/>
          <a:ln>
            <a:noFill/>
          </a:ln>
        </p:spPr>
      </p:pic>
      <p:pic>
        <p:nvPicPr>
          <p:cNvPr id="131" name="Google Shape;131;p27"/>
          <p:cNvPicPr preferRelativeResize="0"/>
          <p:nvPr/>
        </p:nvPicPr>
        <p:blipFill>
          <a:blip r:embed="rId5">
            <a:alphaModFix/>
          </a:blip>
          <a:stretch>
            <a:fillRect/>
          </a:stretch>
        </p:blipFill>
        <p:spPr>
          <a:xfrm>
            <a:off x="5989750" y="1577688"/>
            <a:ext cx="3037950" cy="1988123"/>
          </a:xfrm>
          <a:prstGeom prst="rect">
            <a:avLst/>
          </a:prstGeom>
          <a:noFill/>
          <a:ln>
            <a:noFill/>
          </a:ln>
        </p:spPr>
      </p:pic>
      <p:sp>
        <p:nvSpPr>
          <p:cNvPr id="132" name="Google Shape;132;p27"/>
          <p:cNvSpPr txBox="1"/>
          <p:nvPr/>
        </p:nvSpPr>
        <p:spPr>
          <a:xfrm>
            <a:off x="644700" y="3648300"/>
            <a:ext cx="1772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t>Théodore Géricault</a:t>
            </a:r>
            <a:endParaRPr/>
          </a:p>
        </p:txBody>
      </p:sp>
      <p:sp>
        <p:nvSpPr>
          <p:cNvPr id="133" name="Google Shape;133;p27"/>
          <p:cNvSpPr txBox="1"/>
          <p:nvPr/>
        </p:nvSpPr>
        <p:spPr>
          <a:xfrm>
            <a:off x="3114925" y="3648300"/>
            <a:ext cx="2705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a:t>Eadweard Muybridge</a:t>
            </a:r>
            <a:endParaRPr/>
          </a:p>
        </p:txBody>
      </p:sp>
      <p:sp>
        <p:nvSpPr>
          <p:cNvPr id="134" name="Google Shape;134;p27"/>
          <p:cNvSpPr txBox="1"/>
          <p:nvPr/>
        </p:nvSpPr>
        <p:spPr>
          <a:xfrm>
            <a:off x="6008725" y="3648300"/>
            <a:ext cx="30000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s"/>
              <a:t>Edgar Degas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8"/>
          <p:cNvSpPr txBox="1"/>
          <p:nvPr/>
        </p:nvSpPr>
        <p:spPr>
          <a:xfrm>
            <a:off x="337500" y="863250"/>
            <a:ext cx="8469000" cy="3201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s"/>
              <a:t>Planificación:</a:t>
            </a:r>
            <a:r>
              <a:rPr lang="es"/>
              <a:t> Elijan un objeto en movimiento y decidan qué aspecto del movimiento quieren analizar (ej. trayectoria, velocidad, aceleración).</a:t>
            </a:r>
            <a:endParaRPr/>
          </a:p>
          <a:p>
            <a:pPr indent="0" lvl="0" marL="0" rtl="0" algn="l">
              <a:spcBef>
                <a:spcPts val="0"/>
              </a:spcBef>
              <a:spcAft>
                <a:spcPts val="0"/>
              </a:spcAft>
              <a:buNone/>
            </a:pPr>
            <a:r>
              <a:t/>
            </a:r>
            <a:endParaRPr/>
          </a:p>
          <a:p>
            <a:pPr indent="0" lvl="0" marL="0" rtl="0" algn="l">
              <a:spcBef>
                <a:spcPts val="0"/>
              </a:spcBef>
              <a:spcAft>
                <a:spcPts val="0"/>
              </a:spcAft>
              <a:buNone/>
            </a:pPr>
            <a:r>
              <a:rPr b="1" lang="es"/>
              <a:t>Captura:</a:t>
            </a:r>
            <a:r>
              <a:rPr lang="es"/>
              <a:t> Usando la cámara del teléfono o la cámara digital, capturen una secuencia de imágenes del movimiento del objeto. Usen el modo de disparo en ráfaga para obtener una serie de imágenes consecutivas. Traten de mantener la cámara lo más estable posible.</a:t>
            </a:r>
            <a:endParaRPr/>
          </a:p>
          <a:p>
            <a:pPr indent="0" lvl="0" marL="0" rtl="0" algn="l">
              <a:spcBef>
                <a:spcPts val="0"/>
              </a:spcBef>
              <a:spcAft>
                <a:spcPts val="0"/>
              </a:spcAft>
              <a:buNone/>
            </a:pPr>
            <a:r>
              <a:t/>
            </a:r>
            <a:endParaRPr/>
          </a:p>
          <a:p>
            <a:pPr indent="0" lvl="0" marL="0" rtl="0" algn="l">
              <a:spcBef>
                <a:spcPts val="0"/>
              </a:spcBef>
              <a:spcAft>
                <a:spcPts val="0"/>
              </a:spcAft>
              <a:buNone/>
            </a:pPr>
            <a:r>
              <a:rPr b="1" lang="es"/>
              <a:t>Selección: </a:t>
            </a:r>
            <a:r>
              <a:rPr lang="es"/>
              <a:t>Elijan entre 5 y 10 imágenes clave que representen diferentes fases del movimiento.</a:t>
            </a:r>
            <a:endParaRPr/>
          </a:p>
          <a:p>
            <a:pPr indent="0" lvl="0" marL="0" rtl="0" algn="l">
              <a:spcBef>
                <a:spcPts val="0"/>
              </a:spcBef>
              <a:spcAft>
                <a:spcPts val="0"/>
              </a:spcAft>
              <a:buNone/>
            </a:pPr>
            <a:r>
              <a:t/>
            </a:r>
            <a:endParaRPr/>
          </a:p>
          <a:p>
            <a:pPr indent="0" lvl="0" marL="0" rtl="0" algn="l">
              <a:spcBef>
                <a:spcPts val="0"/>
              </a:spcBef>
              <a:spcAft>
                <a:spcPts val="0"/>
              </a:spcAft>
              <a:buNone/>
            </a:pPr>
            <a:r>
              <a:rPr b="1" lang="es"/>
              <a:t>Creación de una "Cronofotografía Digital":</a:t>
            </a:r>
            <a:r>
              <a:rPr lang="es"/>
              <a:t> Importen las imágenes a un software de edición de video y creen un video corto mostrando la secuencia de imágenes.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s"/>
              <a:t>Análisis posible:</a:t>
            </a:r>
            <a:r>
              <a:rPr lang="es"/>
              <a:t> Tracen la trayectoria del objeto en cada imagen. Con papel milimetrado, calculen la velocidad y la aceleración del objeto en diferentes puntos de su trayectoria.</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pic>
        <p:nvPicPr>
          <p:cNvPr id="144" name="Google Shape;144;p29" title="O Filme antes do filme de Werner Nekes 1986 Completo e legendado em português">
            <a:hlinkClick r:id="rId3"/>
          </p:cNvPr>
          <p:cNvPicPr preferRelativeResize="0"/>
          <p:nvPr/>
        </p:nvPicPr>
        <p:blipFill>
          <a:blip r:embed="rId4">
            <a:alphaModFix/>
          </a:blip>
          <a:stretch>
            <a:fillRect/>
          </a:stretch>
        </p:blipFill>
        <p:spPr>
          <a:xfrm>
            <a:off x="0" y="5"/>
            <a:ext cx="9144000" cy="514349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4"/>
                                        </p:tgtEl>
                                        <p:attrNameLst>
                                          <p:attrName>style.visibility</p:attrName>
                                        </p:attrNameLst>
                                      </p:cBhvr>
                                      <p:to>
                                        <p:strVal val="visible"/>
                                      </p:to>
                                    </p:set>
                                    <p:animEffect filter="fade" transition="in">
                                      <p:cBhvr>
                                        <p:cTn dur="1000"/>
                                        <p:tgtEl>
                                          <p:spTgt spid="14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pic>
        <p:nvPicPr>
          <p:cNvPr id="59" name="Google Shape;59;p14"/>
          <p:cNvPicPr preferRelativeResize="0"/>
          <p:nvPr/>
        </p:nvPicPr>
        <p:blipFill>
          <a:blip r:embed="rId3">
            <a:alphaModFix/>
          </a:blip>
          <a:stretch>
            <a:fillRect/>
          </a:stretch>
        </p:blipFill>
        <p:spPr>
          <a:xfrm>
            <a:off x="-35887" y="-713250"/>
            <a:ext cx="9215775" cy="61438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3" name="Shape 63"/>
        <p:cNvGrpSpPr/>
        <p:nvPr/>
      </p:nvGrpSpPr>
      <p:grpSpPr>
        <a:xfrm>
          <a:off x="0" y="0"/>
          <a:ext cx="0" cy="0"/>
          <a:chOff x="0" y="0"/>
          <a:chExt cx="0" cy="0"/>
        </a:xfrm>
      </p:grpSpPr>
      <p:pic>
        <p:nvPicPr>
          <p:cNvPr id="64" name="Google Shape;64;p15"/>
          <p:cNvPicPr preferRelativeResize="0"/>
          <p:nvPr/>
        </p:nvPicPr>
        <p:blipFill>
          <a:blip r:embed="rId3">
            <a:alphaModFix/>
          </a:blip>
          <a:stretch>
            <a:fillRect/>
          </a:stretch>
        </p:blipFill>
        <p:spPr>
          <a:xfrm>
            <a:off x="391625" y="152400"/>
            <a:ext cx="8477041" cy="483870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Desafío: mini cámara oscura funcional</a:t>
            </a:r>
            <a:endParaRPr/>
          </a:p>
        </p:txBody>
      </p:sp>
      <p:sp>
        <p:nvSpPr>
          <p:cNvPr id="70" name="Google Shape;70;p16"/>
          <p:cNvSpPr txBox="1"/>
          <p:nvPr/>
        </p:nvSpPr>
        <p:spPr>
          <a:xfrm>
            <a:off x="373200" y="1432800"/>
            <a:ext cx="8265600" cy="2693700"/>
          </a:xfrm>
          <a:prstGeom prst="rect">
            <a:avLst/>
          </a:prstGeom>
          <a:noFill/>
          <a:ln>
            <a:noFill/>
          </a:ln>
        </p:spPr>
        <p:txBody>
          <a:bodyPr anchorCtr="0" anchor="t" bIns="91425" lIns="91425" spcFirstLastPara="1" rIns="91425" wrap="square" tIns="91425">
            <a:spAutoFit/>
          </a:bodyPr>
          <a:lstStyle/>
          <a:p>
            <a:pPr indent="0" lvl="0" marL="0" rtl="0" algn="l">
              <a:lnSpc>
                <a:spcPct val="150000"/>
              </a:lnSpc>
              <a:spcBef>
                <a:spcPts val="0"/>
              </a:spcBef>
              <a:spcAft>
                <a:spcPts val="0"/>
              </a:spcAft>
              <a:buNone/>
            </a:pPr>
            <a:r>
              <a:rPr lang="es" sz="1800">
                <a:solidFill>
                  <a:schemeClr val="dk2"/>
                </a:solidFill>
              </a:rPr>
              <a:t>Materiales:</a:t>
            </a:r>
            <a:endParaRPr sz="1800">
              <a:solidFill>
                <a:schemeClr val="dk2"/>
              </a:solidFill>
            </a:endParaRPr>
          </a:p>
          <a:p>
            <a:pPr indent="-342900" lvl="0" marL="457200" rtl="0" algn="l">
              <a:lnSpc>
                <a:spcPct val="150000"/>
              </a:lnSpc>
              <a:spcBef>
                <a:spcPts val="1200"/>
              </a:spcBef>
              <a:spcAft>
                <a:spcPts val="0"/>
              </a:spcAft>
              <a:buClr>
                <a:schemeClr val="dk2"/>
              </a:buClr>
              <a:buSzPts val="1800"/>
              <a:buChar char="●"/>
            </a:pPr>
            <a:r>
              <a:rPr lang="es" sz="1800">
                <a:solidFill>
                  <a:schemeClr val="dk2"/>
                </a:solidFill>
              </a:rPr>
              <a:t>Una caja de cartón (de zapatos, cereales, etc.)</a:t>
            </a:r>
            <a:endParaRPr sz="1800">
              <a:solidFill>
                <a:schemeClr val="dk2"/>
              </a:solidFill>
            </a:endParaRPr>
          </a:p>
          <a:p>
            <a:pPr indent="-342900" lvl="0" marL="457200" rtl="0" algn="l">
              <a:lnSpc>
                <a:spcPct val="150000"/>
              </a:lnSpc>
              <a:spcBef>
                <a:spcPts val="0"/>
              </a:spcBef>
              <a:spcAft>
                <a:spcPts val="0"/>
              </a:spcAft>
              <a:buClr>
                <a:schemeClr val="dk2"/>
              </a:buClr>
              <a:buSzPts val="1800"/>
              <a:buChar char="●"/>
            </a:pPr>
            <a:r>
              <a:rPr lang="es" sz="1800">
                <a:solidFill>
                  <a:schemeClr val="dk2"/>
                </a:solidFill>
              </a:rPr>
              <a:t>Papel de aluminio o papel negro o azul oscuro</a:t>
            </a:r>
            <a:endParaRPr sz="1800">
              <a:solidFill>
                <a:schemeClr val="dk2"/>
              </a:solidFill>
            </a:endParaRPr>
          </a:p>
          <a:p>
            <a:pPr indent="-342900" lvl="0" marL="457200" rtl="0" algn="l">
              <a:lnSpc>
                <a:spcPct val="150000"/>
              </a:lnSpc>
              <a:spcBef>
                <a:spcPts val="0"/>
              </a:spcBef>
              <a:spcAft>
                <a:spcPts val="0"/>
              </a:spcAft>
              <a:buClr>
                <a:schemeClr val="dk2"/>
              </a:buClr>
              <a:buSzPts val="1800"/>
              <a:buChar char="●"/>
            </a:pPr>
            <a:r>
              <a:rPr lang="es" sz="1800">
                <a:solidFill>
                  <a:schemeClr val="dk2"/>
                </a:solidFill>
              </a:rPr>
              <a:t>Cinta adhesiva</a:t>
            </a:r>
            <a:endParaRPr sz="1800">
              <a:solidFill>
                <a:schemeClr val="dk2"/>
              </a:solidFill>
            </a:endParaRPr>
          </a:p>
          <a:p>
            <a:pPr indent="-342900" lvl="0" marL="457200" rtl="0" algn="l">
              <a:lnSpc>
                <a:spcPct val="150000"/>
              </a:lnSpc>
              <a:spcBef>
                <a:spcPts val="0"/>
              </a:spcBef>
              <a:spcAft>
                <a:spcPts val="0"/>
              </a:spcAft>
              <a:buClr>
                <a:schemeClr val="dk2"/>
              </a:buClr>
              <a:buSzPts val="1800"/>
              <a:buChar char="●"/>
            </a:pPr>
            <a:r>
              <a:rPr lang="es" sz="1800">
                <a:solidFill>
                  <a:schemeClr val="dk2"/>
                </a:solidFill>
              </a:rPr>
              <a:t>Un alfiler o aguja</a:t>
            </a:r>
            <a:endParaRPr sz="1800">
              <a:solidFill>
                <a:schemeClr val="dk2"/>
              </a:solidFill>
            </a:endParaRPr>
          </a:p>
          <a:p>
            <a:pPr indent="-342900" lvl="0" marL="457200" rtl="0" algn="l">
              <a:lnSpc>
                <a:spcPct val="150000"/>
              </a:lnSpc>
              <a:spcBef>
                <a:spcPts val="0"/>
              </a:spcBef>
              <a:spcAft>
                <a:spcPts val="0"/>
              </a:spcAft>
              <a:buClr>
                <a:schemeClr val="dk2"/>
              </a:buClr>
              <a:buSzPts val="1800"/>
              <a:buChar char="●"/>
            </a:pPr>
            <a:r>
              <a:rPr lang="es" sz="1800">
                <a:solidFill>
                  <a:schemeClr val="dk2"/>
                </a:solidFill>
              </a:rPr>
              <a:t>Tijeras o cúter</a:t>
            </a:r>
            <a:endParaRPr sz="1800">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s"/>
              <a:t>Instrucciones:</a:t>
            </a:r>
            <a:endParaRPr/>
          </a:p>
        </p:txBody>
      </p:sp>
      <p:sp>
        <p:nvSpPr>
          <p:cNvPr id="76" name="Google Shape;76;p17"/>
          <p:cNvSpPr txBox="1"/>
          <p:nvPr/>
        </p:nvSpPr>
        <p:spPr>
          <a:xfrm>
            <a:off x="336450" y="1507150"/>
            <a:ext cx="84711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s"/>
              <a:t>Oscuridad Total: Asegurate de que la caja esté completamente sellada y que no entre luz por ninguna ranura.</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La Pantalla: Cubrí un lado de la caja por dentro con papel de aluminio o papel negro (esto mejora el contraste).</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Agujero: Hacé un pequeño agujero (con mucho cuidado) en el centro del lado opuesto a la pantalla (es el "lente" de la </a:t>
            </a:r>
            <a:r>
              <a:rPr lang="es"/>
              <a:t>cámara</a:t>
            </a:r>
            <a:r>
              <a:rPr lang="es"/>
              <a:t>).</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A Observar: Apunta el agujero hacia una escena (u objeto) iluminada y mira a través de un agujero que hagas en un lateral de la </a:t>
            </a:r>
            <a:r>
              <a:rPr lang="es"/>
              <a:t>cámara</a:t>
            </a:r>
            <a:r>
              <a:rPr lang="es"/>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pic>
        <p:nvPicPr>
          <p:cNvPr id="81" name="Google Shape;81;p18"/>
          <p:cNvPicPr preferRelativeResize="0"/>
          <p:nvPr/>
        </p:nvPicPr>
        <p:blipFill>
          <a:blip r:embed="rId3">
            <a:alphaModFix/>
          </a:blip>
          <a:stretch>
            <a:fillRect/>
          </a:stretch>
        </p:blipFill>
        <p:spPr>
          <a:xfrm>
            <a:off x="152400" y="262513"/>
            <a:ext cx="8839200" cy="461848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9"/>
          <p:cNvSpPr txBox="1"/>
          <p:nvPr>
            <p:ph idx="1" type="body"/>
          </p:nvPr>
        </p:nvSpPr>
        <p:spPr>
          <a:xfrm>
            <a:off x="311700" y="1315500"/>
            <a:ext cx="8520600" cy="2512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s"/>
              <a:t>¿Cómo afecta el tamaño del agujero a la imagen (brillo vs. nitidez)?</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s"/>
              <a:t>¿Qué pasa si la caja no está completamente sellada?</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s"/>
              <a:t>¿Cómo podemos mejorar la calidad de la imagen?</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 name="Shape 90"/>
        <p:cNvGrpSpPr/>
        <p:nvPr/>
      </p:nvGrpSpPr>
      <p:grpSpPr>
        <a:xfrm>
          <a:off x="0" y="0"/>
          <a:ext cx="0" cy="0"/>
          <a:chOff x="0" y="0"/>
          <a:chExt cx="0" cy="0"/>
        </a:xfrm>
      </p:grpSpPr>
      <p:sp>
        <p:nvSpPr>
          <p:cNvPr id="91" name="Google Shape;91;p20"/>
          <p:cNvSpPr txBox="1"/>
          <p:nvPr/>
        </p:nvSpPr>
        <p:spPr>
          <a:xfrm>
            <a:off x="343650" y="540000"/>
            <a:ext cx="8456700" cy="4063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i="1" lang="es"/>
              <a:t>Formación de la Imagen por Proyección Rectilínea</a:t>
            </a:r>
            <a:r>
              <a:rPr lang="es"/>
              <a:t>: la luz viaja en línea recta. Cada punto de la escena emite luz que atraviesa el orificio y forma un punto correspondiente en la imagen proyectada.</a:t>
            </a:r>
            <a:endParaRPr/>
          </a:p>
          <a:p>
            <a:pPr indent="0" lvl="0" marL="0" rtl="0" algn="l">
              <a:spcBef>
                <a:spcPts val="0"/>
              </a:spcBef>
              <a:spcAft>
                <a:spcPts val="0"/>
              </a:spcAft>
              <a:buNone/>
            </a:pPr>
            <a:r>
              <a:t/>
            </a:r>
            <a:endParaRPr/>
          </a:p>
          <a:p>
            <a:pPr indent="0" lvl="0" marL="0" rtl="0" algn="l">
              <a:spcBef>
                <a:spcPts val="0"/>
              </a:spcBef>
              <a:spcAft>
                <a:spcPts val="0"/>
              </a:spcAft>
              <a:buNone/>
            </a:pPr>
            <a:r>
              <a:rPr b="1" i="1" lang="es"/>
              <a:t>Relación Apertura-Profundidad de Campo</a:t>
            </a:r>
            <a:r>
              <a:rPr lang="es"/>
              <a:t>: El tamaño del orificio (apertura) controla la nitidez (profundidad de campo) y el brillo de la imagen. Un orificio pequeño produce mayor nitidez, pero menor brillo, y viceversa. Esta relación es crucial en el diseño de lentes y sensores.</a:t>
            </a:r>
            <a:endParaRPr/>
          </a:p>
          <a:p>
            <a:pPr indent="0" lvl="0" marL="0" rtl="0" algn="l">
              <a:spcBef>
                <a:spcPts val="0"/>
              </a:spcBef>
              <a:spcAft>
                <a:spcPts val="0"/>
              </a:spcAft>
              <a:buNone/>
            </a:pPr>
            <a:r>
              <a:t/>
            </a:r>
            <a:endParaRPr/>
          </a:p>
          <a:p>
            <a:pPr indent="0" lvl="0" marL="0" rtl="0" algn="l">
              <a:spcBef>
                <a:spcPts val="0"/>
              </a:spcBef>
              <a:spcAft>
                <a:spcPts val="0"/>
              </a:spcAft>
              <a:buNone/>
            </a:pPr>
            <a:r>
              <a:rPr b="1" i="1" lang="es"/>
              <a:t>Inversión de la Imagen / Transformación Geométrica</a:t>
            </a:r>
            <a:r>
              <a:rPr lang="es"/>
              <a:t>: La imagen proyectada está invertida vertical y horizontalmente. Esto representa una transformación geométrica básica que debe ser corregida en el procesamiento de imágenes.</a:t>
            </a:r>
            <a:endParaRPr/>
          </a:p>
          <a:p>
            <a:pPr indent="0" lvl="0" marL="0" rtl="0" algn="l">
              <a:spcBef>
                <a:spcPts val="0"/>
              </a:spcBef>
              <a:spcAft>
                <a:spcPts val="0"/>
              </a:spcAft>
              <a:buNone/>
            </a:pPr>
            <a:r>
              <a:t/>
            </a:r>
            <a:endParaRPr/>
          </a:p>
          <a:p>
            <a:pPr indent="0" lvl="0" marL="0" rtl="0" algn="l">
              <a:spcBef>
                <a:spcPts val="0"/>
              </a:spcBef>
              <a:spcAft>
                <a:spcPts val="0"/>
              </a:spcAft>
              <a:buNone/>
            </a:pPr>
            <a:r>
              <a:rPr b="1" lang="es"/>
              <a:t>Discretización Espacial Implícita</a:t>
            </a:r>
            <a:r>
              <a:rPr lang="es"/>
              <a:t>: Aunque no es digital, la imagen en la cámara oscura está compuesta por una cantidad finita de puntos de luz. Este es un precursor conceptual de la discretización espacial que ocurre en la digitalización, donde la imagen se divide en píxeles.</a:t>
            </a:r>
            <a:endParaRPr/>
          </a:p>
          <a:p>
            <a:pPr indent="0" lvl="0" marL="0" rtl="0" algn="l">
              <a:spcBef>
                <a:spcPts val="0"/>
              </a:spcBef>
              <a:spcAft>
                <a:spcPts val="0"/>
              </a:spcAft>
              <a:buNone/>
            </a:pPr>
            <a:r>
              <a:t/>
            </a:r>
            <a:endParaRPr/>
          </a:p>
          <a:p>
            <a:pPr indent="0" lvl="0" marL="0" rtl="0" algn="l">
              <a:spcBef>
                <a:spcPts val="0"/>
              </a:spcBef>
              <a:spcAft>
                <a:spcPts val="0"/>
              </a:spcAft>
              <a:buNone/>
            </a:pPr>
            <a:r>
              <a:rPr b="1" i="1" lang="es"/>
              <a:t>Intensidad Lumínica / Base de la Representación Digital:</a:t>
            </a:r>
            <a:r>
              <a:rPr lang="es"/>
              <a:t> La intensidad de la luz en cada punto de la imagen proyectada es el dato fundamental que será capturado por un sensor y convertido en un valor numérico (nivel de gris o color) en una imagen digital.</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21"/>
          <p:cNvSpPr txBox="1"/>
          <p:nvPr>
            <p:ph type="title"/>
          </p:nvPr>
        </p:nvSpPr>
        <p:spPr>
          <a:xfrm>
            <a:off x="382600" y="526350"/>
            <a:ext cx="6367800" cy="4090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SzPts val="990"/>
              <a:buNone/>
            </a:pPr>
            <a:r>
              <a:rPr lang="es" sz="2420"/>
              <a:t>La cámara oscura nos aproxima a los principios ópticos y geométricos que subyacen a la formación y digitalización de imágenes. Los conceptos de apertura, profundidad de campo, transformación geométrica y niveles de intensidad lumínica serán centrales en nuestro estudio del procesamiento de imágenes digitales.</a:t>
            </a:r>
            <a:endParaRPr sz="2420"/>
          </a:p>
        </p:txBody>
      </p:sp>
      <p:pic>
        <p:nvPicPr>
          <p:cNvPr id="97" name="Google Shape;97;p21"/>
          <p:cNvPicPr preferRelativeResize="0"/>
          <p:nvPr/>
        </p:nvPicPr>
        <p:blipFill>
          <a:blip r:embed="rId3">
            <a:alphaModFix/>
          </a:blip>
          <a:stretch>
            <a:fillRect/>
          </a:stretch>
        </p:blipFill>
        <p:spPr>
          <a:xfrm>
            <a:off x="6653100" y="2643525"/>
            <a:ext cx="2161099" cy="13609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